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144000" type="screen4x3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568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bg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35" dirty="0"/>
              <a:t>キャリア・就職課 </a:t>
            </a:r>
            <a:r>
              <a:rPr spc="-10" dirty="0"/>
              <a:t>049－246－7143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35" dirty="0"/>
              <a:t>問合せ先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35" dirty="0"/>
              <a:t>キャリア・就職課 </a:t>
            </a:r>
            <a:r>
              <a:rPr spc="-10" dirty="0"/>
              <a:t>049－246－7143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35" dirty="0"/>
              <a:t>問合せ先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35" dirty="0"/>
              <a:t>キャリア・就職課 </a:t>
            </a:r>
            <a:r>
              <a:rPr spc="-10" dirty="0"/>
              <a:t>049－246－7143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35" dirty="0"/>
              <a:t>問合せ先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35" dirty="0"/>
              <a:t>キャリア・就職課 </a:t>
            </a:r>
            <a:r>
              <a:rPr spc="-10" dirty="0"/>
              <a:t>049－246－7143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35" dirty="0"/>
              <a:t>問合せ先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35" dirty="0"/>
              <a:t>キャリア・就職課 </a:t>
            </a:r>
            <a:r>
              <a:rPr spc="-10" dirty="0"/>
              <a:t>049－246－7143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35" dirty="0"/>
              <a:t>問合せ先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6031" y="611123"/>
            <a:ext cx="6172200" cy="1801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bg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85503" y="2274321"/>
            <a:ext cx="6391909" cy="6067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73124" y="8681498"/>
            <a:ext cx="2870835" cy="252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35" dirty="0"/>
              <a:t>キャリア・就職課 </a:t>
            </a:r>
            <a:r>
              <a:rPr spc="-10" dirty="0"/>
              <a:t>049－246－7143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98577" y="8692526"/>
            <a:ext cx="612140" cy="21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35" dirty="0"/>
              <a:t>問合せ先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85641" y="2895600"/>
            <a:ext cx="6382095" cy="5629746"/>
          </a:xfrm>
          <a:prstGeom prst="rect">
            <a:avLst/>
          </a:prstGeom>
          <a:ln w="4762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9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n-US" altLang="ja-JP" sz="4800" b="1" spc="-1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12</a:t>
            </a:r>
            <a:r>
              <a:rPr sz="4800" b="1" spc="-1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/</a:t>
            </a:r>
            <a:r>
              <a:rPr lang="en-US" altLang="ja-JP" sz="4800" b="1" spc="-1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10(</a:t>
            </a:r>
            <a:r>
              <a:rPr lang="ja-JP" altLang="en-US" sz="4800" b="1" spc="-1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火</a:t>
            </a:r>
            <a:r>
              <a:rPr lang="en-US" altLang="ja-JP" sz="4800" b="1" spc="-1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)</a:t>
            </a:r>
            <a:r>
              <a:rPr lang="ja-JP" altLang="en-US" sz="4000" b="1" spc="-1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 </a:t>
            </a:r>
            <a:r>
              <a:rPr lang="en-US" altLang="ja-JP" sz="3200" b="1" spc="-1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12:15</a:t>
            </a:r>
            <a:r>
              <a:rPr lang="ja-JP" altLang="en-US" sz="3200" b="1" spc="-1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～</a:t>
            </a:r>
            <a:r>
              <a:rPr lang="en-US" altLang="ja-JP" sz="3200" b="1" spc="-1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12:50</a:t>
            </a:r>
          </a:p>
          <a:p>
            <a:pPr marL="148590" algn="ctr">
              <a:lnSpc>
                <a:spcPct val="100000"/>
              </a:lnSpc>
              <a:spcBef>
                <a:spcPts val="250"/>
              </a:spcBef>
            </a:pPr>
            <a:r>
              <a:rPr sz="3000" b="1" spc="-35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会場：</a:t>
            </a:r>
            <a:r>
              <a:rPr lang="en-US" altLang="ja-JP" sz="3000" b="1" spc="-35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N124</a:t>
            </a:r>
            <a:r>
              <a:rPr lang="ja-JP" altLang="en-US" sz="3000" b="1" spc="-35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教室</a:t>
            </a:r>
            <a:endParaRPr lang="en-US" altLang="ja-JP" sz="3000" b="1" spc="-35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 algn="ctr">
              <a:lnSpc>
                <a:spcPct val="100000"/>
              </a:lnSpc>
              <a:spcBef>
                <a:spcPts val="250"/>
              </a:spcBef>
            </a:pPr>
            <a:endParaRPr lang="en-US" altLang="ja-JP" sz="1000" b="1" spc="-35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lnSpc>
                <a:spcPct val="100000"/>
              </a:lnSpc>
              <a:spcBef>
                <a:spcPts val="250"/>
              </a:spcBef>
            </a:pPr>
            <a:r>
              <a:rPr lang="ja-JP" altLang="en-US" sz="2000" b="1" u="sng" spc="-35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◆講師：自衛隊埼玉地方協力本部　広報官　西正嗣　様</a:t>
            </a:r>
            <a:endParaRPr lang="en-US" altLang="ja-JP" sz="800" b="1" spc="-35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lnSpc>
                <a:spcPct val="100000"/>
              </a:lnSpc>
              <a:spcBef>
                <a:spcPts val="250"/>
              </a:spcBef>
            </a:pPr>
            <a:r>
              <a:rPr lang="ja-JP" altLang="en-US" sz="2000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◆方法：対面（事前申込制）</a:t>
            </a:r>
            <a:endParaRPr lang="en-US" altLang="ja-JP" sz="2000" b="1" spc="-35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lnSpc>
                <a:spcPct val="100000"/>
              </a:lnSpc>
              <a:spcBef>
                <a:spcPts val="250"/>
              </a:spcBef>
            </a:pPr>
            <a:r>
              <a:rPr lang="ja-JP" altLang="en-US" sz="2000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◆内容：自衛隊のお仕事内容、競技との関わりについて、</a:t>
            </a:r>
            <a:endParaRPr lang="en-US" altLang="ja-JP" sz="2000" b="1" spc="-35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lnSpc>
                <a:spcPct val="100000"/>
              </a:lnSpc>
              <a:spcBef>
                <a:spcPts val="250"/>
              </a:spcBef>
            </a:pPr>
            <a:r>
              <a:rPr lang="ja-JP" altLang="en-US" sz="2000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　　　　　　採用試験の内容、教育や訓練について</a:t>
            </a:r>
            <a:r>
              <a:rPr lang="ja-JP" altLang="en-US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    </a:t>
            </a:r>
            <a:r>
              <a:rPr lang="ja-JP" altLang="en-US" sz="2000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・・・</a:t>
            </a:r>
            <a:r>
              <a:rPr lang="ja-JP" altLang="en-US" sz="1600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など</a:t>
            </a:r>
            <a:endParaRPr lang="en-US" altLang="ja-JP" sz="2000" b="1" spc="-35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lnSpc>
                <a:spcPct val="100000"/>
              </a:lnSpc>
              <a:spcBef>
                <a:spcPts val="250"/>
              </a:spcBef>
            </a:pPr>
            <a:r>
              <a:rPr lang="ja-JP" altLang="en-US" sz="2000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◆対象：</a:t>
            </a:r>
            <a:r>
              <a:rPr lang="ja-JP" altLang="en-US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全学科</a:t>
            </a:r>
            <a:r>
              <a:rPr lang="en-US" altLang="ja-JP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3</a:t>
            </a:r>
            <a:r>
              <a:rPr lang="ja-JP" altLang="en-US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年生・院</a:t>
            </a:r>
            <a:r>
              <a:rPr lang="en-US" altLang="ja-JP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1</a:t>
            </a:r>
            <a:r>
              <a:rPr lang="ja-JP" altLang="en-US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年生　★</a:t>
            </a:r>
            <a:r>
              <a:rPr lang="en-US" altLang="ja-JP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1</a:t>
            </a:r>
            <a:r>
              <a:rPr lang="ja-JP" altLang="en-US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・</a:t>
            </a:r>
            <a:r>
              <a:rPr lang="en-US" altLang="ja-JP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2</a:t>
            </a:r>
            <a:r>
              <a:rPr lang="ja-JP" altLang="en-US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年生も</a:t>
            </a:r>
            <a:r>
              <a:rPr lang="en-US" altLang="ja-JP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OK</a:t>
            </a:r>
            <a:r>
              <a:rPr lang="ja-JP" altLang="en-US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★</a:t>
            </a:r>
            <a:endParaRPr lang="en-US" altLang="ja-JP" sz="2000" b="1" spc="-3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 algn="ctr">
              <a:lnSpc>
                <a:spcPct val="100000"/>
              </a:lnSpc>
              <a:spcBef>
                <a:spcPts val="250"/>
              </a:spcBef>
            </a:pPr>
            <a:r>
              <a:rPr lang="ja-JP" altLang="en-US" sz="24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ご参加をお待ちしております！</a:t>
            </a:r>
            <a:endParaRPr lang="en-US" altLang="ja-JP" sz="2400" b="1" spc="-3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spcBef>
                <a:spcPts val="250"/>
              </a:spcBef>
            </a:pPr>
            <a:endParaRPr lang="en-US" altLang="ja-JP" sz="2000" b="1" spc="-3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spcBef>
                <a:spcPts val="250"/>
              </a:spcBef>
            </a:pPr>
            <a:endParaRPr lang="en-US" altLang="ja-JP" sz="2000" b="1" spc="-3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spcBef>
                <a:spcPts val="250"/>
              </a:spcBef>
            </a:pPr>
            <a:r>
              <a:rPr lang="ja-JP" altLang="en-US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　　　　　　　　　　　　　　　参加申し込み　</a:t>
            </a:r>
            <a:endParaRPr lang="en-US" altLang="ja-JP" sz="2000" b="1" spc="-3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lnSpc>
                <a:spcPct val="100000"/>
              </a:lnSpc>
              <a:spcBef>
                <a:spcPts val="250"/>
              </a:spcBef>
            </a:pPr>
            <a:r>
              <a:rPr lang="ja-JP" altLang="en-US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　　　　　　　　　　　　　　　右の</a:t>
            </a:r>
            <a:r>
              <a:rPr lang="en-US" altLang="ja-JP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QR</a:t>
            </a:r>
            <a:r>
              <a:rPr lang="ja-JP" altLang="en-US" sz="2000" b="1" spc="-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コードから　→</a:t>
            </a:r>
            <a:endParaRPr lang="en-US" altLang="ja-JP" sz="2000" b="1" spc="-3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lnSpc>
                <a:spcPct val="100000"/>
              </a:lnSpc>
              <a:spcBef>
                <a:spcPts val="250"/>
              </a:spcBef>
            </a:pPr>
            <a:r>
              <a:rPr lang="ja-JP" altLang="en-US" sz="2000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　　　　　　　　　　　　　　　</a:t>
            </a:r>
            <a:r>
              <a:rPr lang="en-US" altLang="ja-JP" sz="2000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12</a:t>
            </a:r>
            <a:r>
              <a:rPr lang="en-US" altLang="ja-JP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/9(</a:t>
            </a:r>
            <a:r>
              <a:rPr lang="ja-JP" altLang="en-US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月</a:t>
            </a:r>
            <a:r>
              <a:rPr lang="en-US" altLang="ja-JP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)17</a:t>
            </a:r>
            <a:r>
              <a:rPr lang="ja-JP" altLang="en-US" b="1" spc="-35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/>
              </a:rPr>
              <a:t>時　締切</a:t>
            </a:r>
            <a:endParaRPr lang="en-US" altLang="ja-JP" b="1" spc="-35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  <a:p>
            <a:pPr marL="148590">
              <a:lnSpc>
                <a:spcPct val="100000"/>
              </a:lnSpc>
              <a:spcBef>
                <a:spcPts val="250"/>
              </a:spcBef>
            </a:pPr>
            <a:endParaRPr lang="en-US" altLang="ja-JP" b="1" spc="-35" dirty="0">
              <a:latin typeface="Meiryo UI" panose="020B0604030504040204" pitchFamily="50" charset="-128"/>
              <a:ea typeface="Meiryo UI" panose="020B0604030504040204" pitchFamily="50" charset="-128"/>
              <a:cs typeface="ＭＳ Ｐゴシック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56203" y="8676232"/>
            <a:ext cx="6421348" cy="313294"/>
            <a:chOff x="143510" y="8647430"/>
            <a:chExt cx="6499860" cy="320040"/>
          </a:xfrm>
        </p:grpSpPr>
        <p:sp>
          <p:nvSpPr>
            <p:cNvPr id="6" name="object 6"/>
            <p:cNvSpPr/>
            <p:nvPr/>
          </p:nvSpPr>
          <p:spPr>
            <a:xfrm>
              <a:off x="156210" y="8660130"/>
              <a:ext cx="899160" cy="292735"/>
            </a:xfrm>
            <a:custGeom>
              <a:avLst/>
              <a:gdLst/>
              <a:ahLst/>
              <a:cxnLst/>
              <a:rect l="l" t="t" r="r" b="b"/>
              <a:pathLst>
                <a:path w="899160" h="292734">
                  <a:moveTo>
                    <a:pt x="899160" y="0"/>
                  </a:moveTo>
                  <a:lnTo>
                    <a:pt x="0" y="0"/>
                  </a:lnTo>
                  <a:lnTo>
                    <a:pt x="0" y="292608"/>
                  </a:lnTo>
                  <a:lnTo>
                    <a:pt x="899160" y="292608"/>
                  </a:lnTo>
                  <a:lnTo>
                    <a:pt x="89916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6210" y="8660130"/>
              <a:ext cx="899160" cy="292735"/>
            </a:xfrm>
            <a:custGeom>
              <a:avLst/>
              <a:gdLst/>
              <a:ahLst/>
              <a:cxnLst/>
              <a:rect l="l" t="t" r="r" b="b"/>
              <a:pathLst>
                <a:path w="899160" h="292734">
                  <a:moveTo>
                    <a:pt x="0" y="0"/>
                  </a:moveTo>
                  <a:lnTo>
                    <a:pt x="899160" y="0"/>
                  </a:lnTo>
                  <a:lnTo>
                    <a:pt x="899160" y="292608"/>
                  </a:lnTo>
                  <a:lnTo>
                    <a:pt x="0" y="292608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94232" y="8659368"/>
              <a:ext cx="5549265" cy="307975"/>
            </a:xfrm>
            <a:custGeom>
              <a:avLst/>
              <a:gdLst/>
              <a:ahLst/>
              <a:cxnLst/>
              <a:rect l="l" t="t" r="r" b="b"/>
              <a:pathLst>
                <a:path w="5549265" h="307975">
                  <a:moveTo>
                    <a:pt x="5548884" y="0"/>
                  </a:moveTo>
                  <a:lnTo>
                    <a:pt x="0" y="0"/>
                  </a:lnTo>
                  <a:lnTo>
                    <a:pt x="0" y="307847"/>
                  </a:lnTo>
                  <a:lnTo>
                    <a:pt x="5548884" y="307847"/>
                  </a:lnTo>
                  <a:lnTo>
                    <a:pt x="5548884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xfrm>
            <a:off x="332630" y="8686800"/>
            <a:ext cx="2258169" cy="237244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spc="-35" dirty="0"/>
              <a:t>問合せ先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1207178" y="8686800"/>
            <a:ext cx="2870835" cy="25209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pc="35" dirty="0"/>
              <a:t>キャリア・就職課 </a:t>
            </a:r>
            <a:r>
              <a:rPr spc="-10" dirty="0"/>
              <a:t>049－246－7143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184292" y="8676232"/>
            <a:ext cx="2252345" cy="239168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1400" b="1" spc="-10" dirty="0">
                <a:solidFill>
                  <a:srgbClr val="FFFFFF"/>
                </a:solidFill>
                <a:latin typeface="Meiryo UI"/>
                <a:cs typeface="Meiryo UI"/>
              </a:rPr>
              <a:t>career@s.shobi</a:t>
            </a:r>
            <a:r>
              <a:rPr lang="en-US" sz="1400" b="1" spc="-10" dirty="0">
                <a:solidFill>
                  <a:srgbClr val="FFFFFF"/>
                </a:solidFill>
                <a:latin typeface="Meiryo UI"/>
                <a:cs typeface="Meiryo UI"/>
              </a:rPr>
              <a:t>-</a:t>
            </a:r>
            <a:r>
              <a:rPr sz="1400" b="1" spc="-10" dirty="0">
                <a:solidFill>
                  <a:srgbClr val="FFFFFF"/>
                </a:solidFill>
                <a:latin typeface="Meiryo UI"/>
                <a:cs typeface="Meiryo UI"/>
              </a:rPr>
              <a:t>u.ac.jp</a:t>
            </a:r>
            <a:endParaRPr sz="1400" dirty="0">
              <a:latin typeface="Meiryo UI"/>
              <a:cs typeface="Meiryo UI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7169745-7A67-4A9F-529D-0F293A0F7D85}"/>
              </a:ext>
            </a:extLst>
          </p:cNvPr>
          <p:cNvSpPr/>
          <p:nvPr/>
        </p:nvSpPr>
        <p:spPr>
          <a:xfrm>
            <a:off x="285641" y="154600"/>
            <a:ext cx="6391910" cy="260634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B050"/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>
                <a:solidFill>
                  <a:schemeClr val="tx2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業界・職種セミナー</a:t>
            </a:r>
            <a:endParaRPr kumimoji="1" lang="en-US" altLang="ja-JP" sz="5400" dirty="0">
              <a:solidFill>
                <a:schemeClr val="tx2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6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自衛隊の仕事</a:t>
            </a:r>
            <a:endParaRPr kumimoji="1" lang="en-US" altLang="ja-JP" sz="6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C0C686C-5667-4AB2-AF93-944B9C2B1D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4818" y="7123601"/>
            <a:ext cx="1202442" cy="12192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8E29B0E-A496-4A48-E447-016B6C1C3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99" y="6746383"/>
            <a:ext cx="1450001" cy="1792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7A5B045F-EB64-05B5-CFD5-63B7A683B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606" y="6705600"/>
            <a:ext cx="1267794" cy="182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FFFF00"/>
            </a:gs>
            <a:gs pos="0">
              <a:schemeClr val="accent1">
                <a:lumMod val="45000"/>
                <a:lumOff val="55000"/>
              </a:schemeClr>
            </a:gs>
            <a:gs pos="0">
              <a:schemeClr val="bg1"/>
            </a:gs>
          </a:gsLst>
          <a:lin ang="5400000" scaled="1"/>
        </a:gradFill>
        <a:ln>
          <a:noFill/>
        </a:ln>
      </a:spPr>
      <a:bodyPr rtlCol="0" anchor="ctr"/>
      <a:lstStyle>
        <a:defPPr algn="ctr">
          <a:defRPr kumimoji="1" sz="5400" dirty="0">
            <a:solidFill>
              <a:schemeClr val="tx2">
                <a:lumMod val="75000"/>
              </a:schemeClr>
            </a:solidFill>
            <a:latin typeface="HGP創英角ｺﾞｼｯｸUB" panose="020B0900000000000000" pitchFamily="50" charset="-128"/>
            <a:ea typeface="HGP創英角ｺﾞｼｯｸUB" panose="020B0900000000000000" pitchFamily="50" charset="-128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</TotalTime>
  <Words>127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Meiryo UI</vt:lpstr>
      <vt:lpstr>ＭＳ Ｐゴシック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島津 裕之</dc:creator>
  <cp:lastModifiedBy>S 湯澤 芽以</cp:lastModifiedBy>
  <cp:revision>35</cp:revision>
  <cp:lastPrinted>2024-06-27T06:50:42Z</cp:lastPrinted>
  <dcterms:created xsi:type="dcterms:W3CDTF">2024-06-24T00:47:50Z</dcterms:created>
  <dcterms:modified xsi:type="dcterms:W3CDTF">2024-11-23T06:12:31Z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2024-01-11T00:00:00Z</vt:filetime>
  </property>
  <property fmtid="{D5CDD505-2E9C-101B-9397-08002B2CF9AE}" pid="3" name="Creator">
    <vt:lpwstr>PowerPoint 用 Acrobat PDFMaker 23</vt:lpwstr>
  </property>
  <property fmtid="{D5CDD505-2E9C-101B-9397-08002B2CF9AE}" pid="4" name="KSOProductBuildVer">
    <vt:lpwstr>1041-10.8.0.6186</vt:lpwstr>
  </property>
  <property fmtid="{D5CDD505-2E9C-101B-9397-08002B2CF9AE}" pid="5" name="LastSaved">
    <vt:filetime>2024-06-24T00:00:00Z</vt:filetime>
  </property>
  <property fmtid="{D5CDD505-2E9C-101B-9397-08002B2CF9AE}" pid="6" name="Producer">
    <vt:lpwstr>Adobe PDF Library 23.8.234</vt:lpwstr>
  </property>
</Properties>
</file>